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64" r:id="rId12"/>
    <p:sldId id="281" r:id="rId13"/>
    <p:sldId id="273" r:id="rId14"/>
    <p:sldId id="282" r:id="rId15"/>
    <p:sldId id="28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307" r:id="rId24"/>
    <p:sldId id="308" r:id="rId25"/>
    <p:sldId id="309" r:id="rId26"/>
    <p:sldId id="296" r:id="rId27"/>
    <p:sldId id="310" r:id="rId28"/>
    <p:sldId id="297" r:id="rId29"/>
    <p:sldId id="298" r:id="rId30"/>
    <p:sldId id="299" r:id="rId31"/>
    <p:sldId id="300" r:id="rId32"/>
    <p:sldId id="302" r:id="rId33"/>
    <p:sldId id="303" r:id="rId34"/>
    <p:sldId id="304" r:id="rId35"/>
    <p:sldId id="315" r:id="rId36"/>
    <p:sldId id="316" r:id="rId37"/>
    <p:sldId id="317" r:id="rId38"/>
    <p:sldId id="318" r:id="rId39"/>
    <p:sldId id="319" r:id="rId40"/>
    <p:sldId id="338" r:id="rId41"/>
    <p:sldId id="312" r:id="rId42"/>
    <p:sldId id="313" r:id="rId43"/>
    <p:sldId id="320" r:id="rId44"/>
    <p:sldId id="325" r:id="rId45"/>
    <p:sldId id="311" r:id="rId46"/>
    <p:sldId id="321" r:id="rId47"/>
    <p:sldId id="306" r:id="rId48"/>
    <p:sldId id="328" r:id="rId49"/>
    <p:sldId id="329" r:id="rId50"/>
    <p:sldId id="332" r:id="rId51"/>
    <p:sldId id="327" r:id="rId52"/>
    <p:sldId id="326" r:id="rId53"/>
    <p:sldId id="301" r:id="rId54"/>
    <p:sldId id="330" r:id="rId55"/>
    <p:sldId id="333" r:id="rId56"/>
    <p:sldId id="334" r:id="rId57"/>
    <p:sldId id="287" r:id="rId58"/>
    <p:sldId id="335" r:id="rId59"/>
    <p:sldId id="336" r:id="rId60"/>
    <p:sldId id="288" r:id="rId61"/>
    <p:sldId id="289" r:id="rId62"/>
    <p:sldId id="292" r:id="rId63"/>
    <p:sldId id="293" r:id="rId64"/>
    <p:sldId id="367" r:id="rId65"/>
    <p:sldId id="368" r:id="rId66"/>
    <p:sldId id="324" r:id="rId67"/>
    <p:sldId id="366" r:id="rId68"/>
    <p:sldId id="360" r:id="rId69"/>
    <p:sldId id="362" r:id="rId70"/>
    <p:sldId id="372" r:id="rId71"/>
    <p:sldId id="364" r:id="rId72"/>
    <p:sldId id="365" r:id="rId73"/>
    <p:sldId id="339" r:id="rId74"/>
    <p:sldId id="340" r:id="rId75"/>
    <p:sldId id="341" r:id="rId76"/>
    <p:sldId id="344" r:id="rId77"/>
    <p:sldId id="343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69" r:id="rId86"/>
    <p:sldId id="373" r:id="rId87"/>
    <p:sldId id="374" r:id="rId88"/>
    <p:sldId id="375" r:id="rId89"/>
    <p:sldId id="376" r:id="rId90"/>
    <p:sldId id="359" r:id="rId91"/>
    <p:sldId id="353" r:id="rId92"/>
    <p:sldId id="354" r:id="rId93"/>
    <p:sldId id="355" r:id="rId94"/>
    <p:sldId id="357" r:id="rId95"/>
    <p:sldId id="370" r:id="rId96"/>
    <p:sldId id="371" r:id="rId97"/>
    <p:sldId id="377" r:id="rId98"/>
    <p:sldId id="378" r:id="rId99"/>
    <p:sldId id="380" r:id="rId100"/>
    <p:sldId id="381" r:id="rId101"/>
    <p:sldId id="382" r:id="rId102"/>
    <p:sldId id="383" r:id="rId103"/>
    <p:sldId id="384" r:id="rId104"/>
    <p:sldId id="379" r:id="rId105"/>
    <p:sldId id="420" r:id="rId106"/>
    <p:sldId id="385" r:id="rId107"/>
    <p:sldId id="387" r:id="rId108"/>
    <p:sldId id="388" r:id="rId109"/>
    <p:sldId id="389" r:id="rId110"/>
    <p:sldId id="392" r:id="rId111"/>
    <p:sldId id="393" r:id="rId112"/>
    <p:sldId id="394" r:id="rId113"/>
    <p:sldId id="395" r:id="rId114"/>
    <p:sldId id="396" r:id="rId115"/>
    <p:sldId id="391" r:id="rId116"/>
    <p:sldId id="397" r:id="rId117"/>
    <p:sldId id="406" r:id="rId118"/>
    <p:sldId id="399" r:id="rId119"/>
    <p:sldId id="407" r:id="rId120"/>
    <p:sldId id="408" r:id="rId121"/>
    <p:sldId id="409" r:id="rId122"/>
    <p:sldId id="410" r:id="rId123"/>
    <p:sldId id="411" r:id="rId124"/>
    <p:sldId id="412" r:id="rId125"/>
    <p:sldId id="414" r:id="rId126"/>
    <p:sldId id="415" r:id="rId127"/>
    <p:sldId id="416" r:id="rId128"/>
    <p:sldId id="398" r:id="rId129"/>
    <p:sldId id="418" r:id="rId130"/>
    <p:sldId id="419" r:id="rId131"/>
    <p:sldId id="417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02:27:05.393" v="2846" actId="2057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modSp">
        <pc:chgData name="Sergey Parshin" userId="33371af5f60a0596" providerId="LiveId" clId="{4AC6BCC3-CBA3-4CEE-9432-4B635879503B}" dt="2019-09-29T01:55:42.775" v="1857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8T21:21:21.367" v="731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8T23:26:18.706" v="1631" actId="2057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mod ord">
          <ac:chgData name="Sergey Parshin" userId="33371af5f60a0596" providerId="LiveId" clId="{4AC6BCC3-CBA3-4CEE-9432-4B635879503B}" dt="2019-09-28T23:16:00.832" v="1575" actId="1076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7Z_RSm85cQ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U6QOOi0UGKE" TargetMode="External"/><Relationship Id="rId4" Type="http://schemas.openxmlformats.org/officeDocument/2006/relationships/image" Target="../media/image2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tNyruGdjz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77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0.png"/><Relationship Id="rId7" Type="http://schemas.openxmlformats.org/officeDocument/2006/relationships/image" Target="../media/image8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8" y="486470"/>
            <a:ext cx="7258050" cy="6366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7378407" y="302359"/>
            <a:ext cx="458830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Proceed with implementing a Moore, treating the current counter value as sort of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FSM must generate control bits to increment/clear counter 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If we use counter value and Moore’s state for producing output, it would be still in fact Moore FSM as counter is internal to the design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/>
              </a:bodyPr>
              <a:lstStyle/>
              <a:p>
                <a:r>
                  <a:rPr lang="en-IE" dirty="0"/>
                  <a:t>Thus, state transition table would be as follows, let’s denote x for the value of the input bit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value of the counter:</a:t>
                </a:r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1001" t="-1618" b="-111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834A3-88F6-4B15-B036-D54A9345C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13" y="0"/>
            <a:ext cx="3670852" cy="6240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38D46E-7D6E-4B58-9CC8-320B3BD00A15}"/>
              </a:ext>
            </a:extLst>
          </p:cNvPr>
          <p:cNvSpPr txBox="1"/>
          <p:nvPr/>
        </p:nvSpPr>
        <p:spPr>
          <a:xfrm>
            <a:off x="4648289" y="6488668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28886495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456478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1245702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https://www.youtube.com/watch?v=7Z_RSm85cQk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5527BD-FFAD-484C-857A-9D6AE29EB4ED}"/>
                  </a:ext>
                </a:extLst>
              </p:cNvPr>
              <p:cNvSpPr/>
              <p:nvPr/>
            </p:nvSpPr>
            <p:spPr>
              <a:xfrm>
                <a:off x="781878" y="2071227"/>
                <a:ext cx="10774017" cy="267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E" sz="2800" dirty="0"/>
                  <a:t>Note: the circuit on the video has a few insignificant differences: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E" sz="2800" dirty="0"/>
                  <a:t>There is a small bug – it checks for ==23 instead of ==28 (my bad)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E" sz="2800" dirty="0"/>
                  <a:t>Condition for counter increment was initially set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E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E" sz="2800" dirty="0"/>
                  <a:t>, but it doesn’t work well with sync counter. This was later fixed to remove ‘X’ from the equation. Simulation tool only supports async </a:t>
                </a:r>
                <a:r>
                  <a:rPr lang="en-IE" sz="2800" dirty="0" err="1"/>
                  <a:t>ctrs</a:t>
                </a:r>
                <a:r>
                  <a:rPr lang="en-IE" sz="2800" dirty="0"/>
                  <a:t> with no clock – it works for that type of a counter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5527BD-FFAD-484C-857A-9D6AE29EB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8" y="2071227"/>
                <a:ext cx="10774017" cy="2678554"/>
              </a:xfrm>
              <a:prstGeom prst="rect">
                <a:avLst/>
              </a:prstGeom>
              <a:blipFill>
                <a:blip r:embed="rId4"/>
                <a:stretch>
                  <a:fillRect l="-1131" t="-2278" r="-1414" b="-569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6A501B-2553-49A0-B8A1-BAF3B226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49" y="13252"/>
            <a:ext cx="8289301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9F53CB6-BDEB-49E5-8073-9755F5C2C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2" y="1351693"/>
            <a:ext cx="2917013" cy="4958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 err="1"/>
              <a:t>nMOS</a:t>
            </a:r>
            <a:r>
              <a:rPr lang="en-IE" dirty="0"/>
              <a:t> NOT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959803" y="4990770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682076" y="3744579"/>
            <a:ext cx="816949" cy="837215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790730" y="3831152"/>
            <a:ext cx="708295" cy="792776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2235198" y="1825770"/>
            <a:ext cx="0" cy="1485613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2144877" y="3274515"/>
            <a:ext cx="974841" cy="0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DCBF3E-4F8A-4635-90A5-E1338AC32901}"/>
                  </a:ext>
                </a:extLst>
              </p:cNvPr>
              <p:cNvSpPr/>
              <p:nvPr/>
            </p:nvSpPr>
            <p:spPr>
              <a:xfrm>
                <a:off x="8844677" y="4923374"/>
                <a:ext cx="3183569" cy="10948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200" b="0" i="1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=3.3⋅</m:t>
                      </m:r>
                      <m:f>
                        <m:fPr>
                          <m:ctrlPr>
                            <a:rPr lang="en-IE" sz="3200" b="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E" sz="3200" b="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200" b="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IE" sz="3200" b="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E" sz="3200" b="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200" b="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IE" sz="3200" b="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3200" b="0" i="1" smtClean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3200" b="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200" b="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IE" sz="3200" b="0" i="1" smtClean="0">
                                  <a:ln w="0"/>
                                  <a:solidFill>
                                    <a:srgbClr val="FF0000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DCBF3E-4F8A-4635-90A5-E1338AC32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677" y="4923374"/>
                <a:ext cx="3183569" cy="1094852"/>
              </a:xfrm>
              <a:prstGeom prst="rect">
                <a:avLst/>
              </a:prstGeom>
              <a:blipFill>
                <a:blip r:embed="rId3"/>
                <a:stretch>
                  <a:fillRect b="-111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879712" y="3538765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143539" y="1819693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879712" y="485831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1CC5BCAB-9C64-4C08-B76E-84F11496D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80" y="1364945"/>
            <a:ext cx="2917013" cy="495892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387E84E-45AC-4220-B8CE-CB55A2029E48}"/>
              </a:ext>
            </a:extLst>
          </p:cNvPr>
          <p:cNvSpPr/>
          <p:nvPr/>
        </p:nvSpPr>
        <p:spPr>
          <a:xfrm>
            <a:off x="7605531" y="500402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184C40-4EB9-4B90-BF30-E3FC047B4F31}"/>
              </a:ext>
            </a:extLst>
          </p:cNvPr>
          <p:cNvCxnSpPr>
            <a:cxnSpLocks/>
          </p:cNvCxnSpPr>
          <p:nvPr/>
        </p:nvCxnSpPr>
        <p:spPr>
          <a:xfrm flipV="1">
            <a:off x="6880926" y="1839022"/>
            <a:ext cx="0" cy="1485613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90196B-D6DC-4D02-8E4B-6CB4137F222D}"/>
              </a:ext>
            </a:extLst>
          </p:cNvPr>
          <p:cNvCxnSpPr>
            <a:cxnSpLocks/>
          </p:cNvCxnSpPr>
          <p:nvPr/>
        </p:nvCxnSpPr>
        <p:spPr>
          <a:xfrm>
            <a:off x="6790605" y="3287767"/>
            <a:ext cx="974841" cy="0"/>
          </a:xfrm>
          <a:prstGeom prst="line">
            <a:avLst/>
          </a:prstGeom>
          <a:ln w="698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2C818-F0B7-45C8-9753-37B3E6C51CBF}"/>
              </a:ext>
            </a:extLst>
          </p:cNvPr>
          <p:cNvSpPr/>
          <p:nvPr/>
        </p:nvSpPr>
        <p:spPr>
          <a:xfrm>
            <a:off x="7356978" y="119396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B8BE0F-BE59-4818-AE44-46A5C3F2D033}"/>
              </a:ext>
            </a:extLst>
          </p:cNvPr>
          <p:cNvSpPr/>
          <p:nvPr/>
        </p:nvSpPr>
        <p:spPr>
          <a:xfrm>
            <a:off x="4952733" y="3552017"/>
            <a:ext cx="14570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41EA9DA-DDFA-4FBB-AD85-D75CC2FF8BD8}"/>
              </a:ext>
            </a:extLst>
          </p:cNvPr>
          <p:cNvCxnSpPr>
            <a:cxnSpLocks/>
          </p:cNvCxnSpPr>
          <p:nvPr/>
        </p:nvCxnSpPr>
        <p:spPr>
          <a:xfrm flipV="1">
            <a:off x="5789267" y="1832945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FD33BD7-2FF1-4E9A-9162-CA5726B35827}"/>
              </a:ext>
            </a:extLst>
          </p:cNvPr>
          <p:cNvCxnSpPr>
            <a:cxnSpLocks/>
          </p:cNvCxnSpPr>
          <p:nvPr/>
        </p:nvCxnSpPr>
        <p:spPr>
          <a:xfrm flipV="1">
            <a:off x="5525440" y="4871568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446997-F4D2-4EF7-BC20-690339E371CB}"/>
              </a:ext>
            </a:extLst>
          </p:cNvPr>
          <p:cNvCxnSpPr>
            <a:cxnSpLocks/>
          </p:cNvCxnSpPr>
          <p:nvPr/>
        </p:nvCxnSpPr>
        <p:spPr>
          <a:xfrm>
            <a:off x="6880926" y="3287767"/>
            <a:ext cx="0" cy="158380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C23CA22-C5C5-4208-9D09-D17E1C48B0ED}"/>
              </a:ext>
            </a:extLst>
          </p:cNvPr>
          <p:cNvCxnSpPr>
            <a:cxnSpLocks/>
          </p:cNvCxnSpPr>
          <p:nvPr/>
        </p:nvCxnSpPr>
        <p:spPr>
          <a:xfrm flipV="1">
            <a:off x="6833411" y="3343068"/>
            <a:ext cx="932035" cy="216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512835C-7443-4DB1-99EF-02745C5BF889}"/>
              </a:ext>
            </a:extLst>
          </p:cNvPr>
          <p:cNvSpPr/>
          <p:nvPr/>
        </p:nvSpPr>
        <p:spPr>
          <a:xfrm>
            <a:off x="2547353" y="2649102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FF200-3F95-4F7D-9F96-BEEEF7B80663}"/>
              </a:ext>
            </a:extLst>
          </p:cNvPr>
          <p:cNvSpPr/>
          <p:nvPr/>
        </p:nvSpPr>
        <p:spPr>
          <a:xfrm>
            <a:off x="2863650" y="1333115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7C66F2B-D692-4BE2-8186-4C2F7B449FCF}"/>
              </a:ext>
            </a:extLst>
          </p:cNvPr>
          <p:cNvSpPr/>
          <p:nvPr/>
        </p:nvSpPr>
        <p:spPr>
          <a:xfrm>
            <a:off x="7765446" y="5869070"/>
            <a:ext cx="351107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≈ 0V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6F17C-7311-461C-8AF3-B3EACB766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372" y="1621523"/>
            <a:ext cx="2572749" cy="3305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3A35D9-9BDA-43C7-A5AD-667F883E3F6A}"/>
              </a:ext>
            </a:extLst>
          </p:cNvPr>
          <p:cNvSpPr txBox="1"/>
          <p:nvPr/>
        </p:nvSpPr>
        <p:spPr>
          <a:xfrm>
            <a:off x="4952733" y="6503005"/>
            <a:ext cx="619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Simulation: </a:t>
            </a:r>
            <a:r>
              <a:rPr lang="en-IE" dirty="0">
                <a:hlinkClick r:id="rId5"/>
              </a:rPr>
              <a:t>https://www.youtube.com/watch?v=U6QOOi0UGKE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589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  <p:bldP spid="35" grpId="0"/>
      <p:bldP spid="44" grpId="0"/>
      <p:bldP spid="49" grpId="0"/>
      <p:bldP spid="50" grpId="0"/>
      <p:bldP spid="55" grpId="0"/>
      <p:bldP spid="56" grpId="0"/>
      <p:bldP spid="5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833FF1-EE26-4BFE-A508-BA91EC0D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0987"/>
            <a:ext cx="3048000" cy="629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C514F-9944-413C-BF51-D299500A7EB8}"/>
              </a:ext>
            </a:extLst>
          </p:cNvPr>
          <p:cNvSpPr txBox="1"/>
          <p:nvPr/>
        </p:nvSpPr>
        <p:spPr>
          <a:xfrm>
            <a:off x="4648289" y="6488668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2792883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5130"/>
          </a:xfrm>
        </p:spPr>
        <p:txBody>
          <a:bodyPr/>
          <a:lstStyle/>
          <a:p>
            <a:r>
              <a:rPr lang="en-IE" dirty="0"/>
              <a:t>Testbench: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5AC5-D0EE-4584-BB2A-653DB487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6640-FC1C-4F1E-899B-6580E664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4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26A2AFB-9E6F-46E9-811B-46747854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04" y="1322494"/>
            <a:ext cx="3048000" cy="55248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649DD8-D0EB-456D-B048-A993A7E28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8" y="1333116"/>
            <a:ext cx="3048000" cy="5524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 err="1"/>
              <a:t>nMOS</a:t>
            </a:r>
            <a:r>
              <a:rPr lang="en-IE" dirty="0"/>
              <a:t>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3373848" y="6508987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959803" y="4990770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660079" y="3455309"/>
            <a:ext cx="816949" cy="837215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748132" y="3477529"/>
            <a:ext cx="708295" cy="792776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2235198" y="1825771"/>
            <a:ext cx="0" cy="1125295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2235198" y="3048604"/>
            <a:ext cx="974841" cy="0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91029" y="3312359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163177" y="1744895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1103775" y="5604274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446997-F4D2-4EF7-BC20-690339E371CB}"/>
              </a:ext>
            </a:extLst>
          </p:cNvPr>
          <p:cNvCxnSpPr>
            <a:cxnSpLocks/>
          </p:cNvCxnSpPr>
          <p:nvPr/>
        </p:nvCxnSpPr>
        <p:spPr>
          <a:xfrm>
            <a:off x="2235198" y="5283157"/>
            <a:ext cx="0" cy="36705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512835C-7443-4DB1-99EF-02745C5BF889}"/>
              </a:ext>
            </a:extLst>
          </p:cNvPr>
          <p:cNvSpPr/>
          <p:nvPr/>
        </p:nvSpPr>
        <p:spPr>
          <a:xfrm>
            <a:off x="2801868" y="23662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FF200-3F95-4F7D-9F96-BEEEF7B80663}"/>
              </a:ext>
            </a:extLst>
          </p:cNvPr>
          <p:cNvSpPr/>
          <p:nvPr/>
        </p:nvSpPr>
        <p:spPr>
          <a:xfrm>
            <a:off x="2872540" y="1204629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E9A939-C8A7-4BAC-B217-16ABB3C0FB1A}"/>
              </a:ext>
            </a:extLst>
          </p:cNvPr>
          <p:cNvSpPr/>
          <p:nvPr/>
        </p:nvSpPr>
        <p:spPr>
          <a:xfrm>
            <a:off x="791029" y="45004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C30F9C-23B2-4487-92F6-1C51F1BB2E19}"/>
              </a:ext>
            </a:extLst>
          </p:cNvPr>
          <p:cNvCxnSpPr>
            <a:cxnSpLocks/>
          </p:cNvCxnSpPr>
          <p:nvPr/>
        </p:nvCxnSpPr>
        <p:spPr>
          <a:xfrm flipV="1">
            <a:off x="1748929" y="4613641"/>
            <a:ext cx="708295" cy="792776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14EE2C-4DD4-49B5-A473-B8EF409C4541}"/>
              </a:ext>
            </a:extLst>
          </p:cNvPr>
          <p:cNvCxnSpPr>
            <a:cxnSpLocks/>
          </p:cNvCxnSpPr>
          <p:nvPr/>
        </p:nvCxnSpPr>
        <p:spPr>
          <a:xfrm>
            <a:off x="1748132" y="4553753"/>
            <a:ext cx="816949" cy="837215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3759E99-287B-4553-BA45-E911215FC9AB}"/>
              </a:ext>
            </a:extLst>
          </p:cNvPr>
          <p:cNvSpPr/>
          <p:nvPr/>
        </p:nvSpPr>
        <p:spPr>
          <a:xfrm>
            <a:off x="8569525" y="4990770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6C85C8-E97C-426E-81B7-A54EFD0D238A}"/>
              </a:ext>
            </a:extLst>
          </p:cNvPr>
          <p:cNvCxnSpPr>
            <a:cxnSpLocks/>
          </p:cNvCxnSpPr>
          <p:nvPr/>
        </p:nvCxnSpPr>
        <p:spPr>
          <a:xfrm flipV="1">
            <a:off x="7844920" y="1825771"/>
            <a:ext cx="0" cy="1125295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EEB7ED-DC36-460F-A27C-674323DC1F93}"/>
              </a:ext>
            </a:extLst>
          </p:cNvPr>
          <p:cNvCxnSpPr>
            <a:cxnSpLocks/>
          </p:cNvCxnSpPr>
          <p:nvPr/>
        </p:nvCxnSpPr>
        <p:spPr>
          <a:xfrm>
            <a:off x="7844920" y="3048604"/>
            <a:ext cx="974841" cy="0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9EFD6CB-92AE-4327-B4EA-FF74BF0F3796}"/>
              </a:ext>
            </a:extLst>
          </p:cNvPr>
          <p:cNvSpPr/>
          <p:nvPr/>
        </p:nvSpPr>
        <p:spPr>
          <a:xfrm>
            <a:off x="6141867" y="3312359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B8DA2F2-8E04-4142-9E46-F11BACB1EBD2}"/>
              </a:ext>
            </a:extLst>
          </p:cNvPr>
          <p:cNvCxnSpPr>
            <a:cxnSpLocks/>
          </p:cNvCxnSpPr>
          <p:nvPr/>
        </p:nvCxnSpPr>
        <p:spPr>
          <a:xfrm flipV="1">
            <a:off x="6772899" y="1744895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25209CC-F2CB-4A1C-AFD4-C33601DC2D62}"/>
              </a:ext>
            </a:extLst>
          </p:cNvPr>
          <p:cNvCxnSpPr>
            <a:cxnSpLocks/>
          </p:cNvCxnSpPr>
          <p:nvPr/>
        </p:nvCxnSpPr>
        <p:spPr>
          <a:xfrm flipV="1">
            <a:off x="6713497" y="5604274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09C31C-05C3-44FB-95AE-6E2AAC445421}"/>
              </a:ext>
            </a:extLst>
          </p:cNvPr>
          <p:cNvCxnSpPr>
            <a:cxnSpLocks/>
          </p:cNvCxnSpPr>
          <p:nvPr/>
        </p:nvCxnSpPr>
        <p:spPr>
          <a:xfrm>
            <a:off x="7844920" y="5283157"/>
            <a:ext cx="0" cy="36705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D7B5B5D-2DF8-4718-867A-46FE9F47F889}"/>
              </a:ext>
            </a:extLst>
          </p:cNvPr>
          <p:cNvSpPr/>
          <p:nvPr/>
        </p:nvSpPr>
        <p:spPr>
          <a:xfrm>
            <a:off x="8411590" y="23662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CD186BF-9D79-4B53-9D41-591B5CB948C6}"/>
              </a:ext>
            </a:extLst>
          </p:cNvPr>
          <p:cNvSpPr/>
          <p:nvPr/>
        </p:nvSpPr>
        <p:spPr>
          <a:xfrm>
            <a:off x="8482262" y="1204629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39B7D-38D0-4643-9437-3D5B58C80F7B}"/>
              </a:ext>
            </a:extLst>
          </p:cNvPr>
          <p:cNvSpPr/>
          <p:nvPr/>
        </p:nvSpPr>
        <p:spPr>
          <a:xfrm>
            <a:off x="6400751" y="45004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66DDCD-F0DB-4544-AFAF-CE9D368CE732}"/>
              </a:ext>
            </a:extLst>
          </p:cNvPr>
          <p:cNvCxnSpPr>
            <a:cxnSpLocks/>
          </p:cNvCxnSpPr>
          <p:nvPr/>
        </p:nvCxnSpPr>
        <p:spPr>
          <a:xfrm flipV="1">
            <a:off x="7358651" y="4613641"/>
            <a:ext cx="708295" cy="792776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294C26A-04F4-4837-ACDC-F6088235E8DF}"/>
              </a:ext>
            </a:extLst>
          </p:cNvPr>
          <p:cNvCxnSpPr>
            <a:cxnSpLocks/>
          </p:cNvCxnSpPr>
          <p:nvPr/>
        </p:nvCxnSpPr>
        <p:spPr>
          <a:xfrm>
            <a:off x="7357854" y="4553753"/>
            <a:ext cx="816949" cy="837215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1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55" grpId="0"/>
      <p:bldP spid="56" grpId="0"/>
      <p:bldP spid="30" grpId="0"/>
      <p:bldP spid="34" grpId="0"/>
      <p:bldP spid="43" grpId="0"/>
      <p:bldP spid="59" grpId="0"/>
      <p:bldP spid="60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26A2AFB-9E6F-46E9-811B-46747854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04" y="1322494"/>
            <a:ext cx="3048000" cy="55248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649DD8-D0EB-456D-B048-A993A7E28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8" y="1333116"/>
            <a:ext cx="3048000" cy="5524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 err="1"/>
              <a:t>nMOS</a:t>
            </a:r>
            <a:r>
              <a:rPr lang="en-IE" dirty="0"/>
              <a:t>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3373848" y="6508987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959803" y="4990770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660079" y="3455309"/>
            <a:ext cx="816949" cy="837215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748132" y="3477529"/>
            <a:ext cx="708295" cy="792776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2235198" y="1825771"/>
            <a:ext cx="0" cy="1125295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2235198" y="3048604"/>
            <a:ext cx="974841" cy="0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91030" y="3312359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163177" y="1744895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1103775" y="5604274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4446997-F4D2-4EF7-BC20-690339E371CB}"/>
              </a:ext>
            </a:extLst>
          </p:cNvPr>
          <p:cNvCxnSpPr>
            <a:cxnSpLocks/>
          </p:cNvCxnSpPr>
          <p:nvPr/>
        </p:nvCxnSpPr>
        <p:spPr>
          <a:xfrm>
            <a:off x="2235198" y="4553753"/>
            <a:ext cx="0" cy="109646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512835C-7443-4DB1-99EF-02745C5BF889}"/>
              </a:ext>
            </a:extLst>
          </p:cNvPr>
          <p:cNvSpPr/>
          <p:nvPr/>
        </p:nvSpPr>
        <p:spPr>
          <a:xfrm>
            <a:off x="2801868" y="23662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0FF200-3F95-4F7D-9F96-BEEEF7B80663}"/>
              </a:ext>
            </a:extLst>
          </p:cNvPr>
          <p:cNvSpPr/>
          <p:nvPr/>
        </p:nvSpPr>
        <p:spPr>
          <a:xfrm>
            <a:off x="2872540" y="1204629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E9A939-C8A7-4BAC-B217-16ABB3C0FB1A}"/>
              </a:ext>
            </a:extLst>
          </p:cNvPr>
          <p:cNvSpPr/>
          <p:nvPr/>
        </p:nvSpPr>
        <p:spPr>
          <a:xfrm>
            <a:off x="532145" y="4500404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3759E99-287B-4553-BA45-E911215FC9AB}"/>
              </a:ext>
            </a:extLst>
          </p:cNvPr>
          <p:cNvSpPr/>
          <p:nvPr/>
        </p:nvSpPr>
        <p:spPr>
          <a:xfrm>
            <a:off x="8569525" y="4990770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6C85C8-E97C-426E-81B7-A54EFD0D238A}"/>
              </a:ext>
            </a:extLst>
          </p:cNvPr>
          <p:cNvCxnSpPr>
            <a:cxnSpLocks/>
          </p:cNvCxnSpPr>
          <p:nvPr/>
        </p:nvCxnSpPr>
        <p:spPr>
          <a:xfrm flipV="1">
            <a:off x="7844920" y="1825771"/>
            <a:ext cx="0" cy="1125295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EEB7ED-DC36-460F-A27C-674323DC1F93}"/>
              </a:ext>
            </a:extLst>
          </p:cNvPr>
          <p:cNvCxnSpPr>
            <a:cxnSpLocks/>
          </p:cNvCxnSpPr>
          <p:nvPr/>
        </p:nvCxnSpPr>
        <p:spPr>
          <a:xfrm>
            <a:off x="7844920" y="3048604"/>
            <a:ext cx="974841" cy="0"/>
          </a:xfrm>
          <a:prstGeom prst="line">
            <a:avLst/>
          </a:prstGeom>
          <a:ln w="73025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9EFD6CB-92AE-4327-B4EA-FF74BF0F3796}"/>
              </a:ext>
            </a:extLst>
          </p:cNvPr>
          <p:cNvSpPr/>
          <p:nvPr/>
        </p:nvSpPr>
        <p:spPr>
          <a:xfrm>
            <a:off x="6141867" y="3312359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B8DA2F2-8E04-4142-9E46-F11BACB1EBD2}"/>
              </a:ext>
            </a:extLst>
          </p:cNvPr>
          <p:cNvCxnSpPr>
            <a:cxnSpLocks/>
          </p:cNvCxnSpPr>
          <p:nvPr/>
        </p:nvCxnSpPr>
        <p:spPr>
          <a:xfrm flipV="1">
            <a:off x="6772899" y="1744895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25209CC-F2CB-4A1C-AFD4-C33601DC2D62}"/>
              </a:ext>
            </a:extLst>
          </p:cNvPr>
          <p:cNvCxnSpPr>
            <a:cxnSpLocks/>
          </p:cNvCxnSpPr>
          <p:nvPr/>
        </p:nvCxnSpPr>
        <p:spPr>
          <a:xfrm flipV="1">
            <a:off x="6740934" y="5591015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09C31C-05C3-44FB-95AE-6E2AAC445421}"/>
              </a:ext>
            </a:extLst>
          </p:cNvPr>
          <p:cNvCxnSpPr>
            <a:cxnSpLocks/>
          </p:cNvCxnSpPr>
          <p:nvPr/>
        </p:nvCxnSpPr>
        <p:spPr>
          <a:xfrm>
            <a:off x="7844920" y="3141233"/>
            <a:ext cx="0" cy="250898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CD186BF-9D79-4B53-9D41-591B5CB948C6}"/>
              </a:ext>
            </a:extLst>
          </p:cNvPr>
          <p:cNvSpPr/>
          <p:nvPr/>
        </p:nvSpPr>
        <p:spPr>
          <a:xfrm>
            <a:off x="8482262" y="1204629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139B7D-38D0-4643-9437-3D5B58C80F7B}"/>
              </a:ext>
            </a:extLst>
          </p:cNvPr>
          <p:cNvSpPr/>
          <p:nvPr/>
        </p:nvSpPr>
        <p:spPr>
          <a:xfrm>
            <a:off x="6141867" y="4500404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299E537-AD0D-4321-B536-7C0BE4B187C1}"/>
              </a:ext>
            </a:extLst>
          </p:cNvPr>
          <p:cNvCxnSpPr>
            <a:cxnSpLocks/>
          </p:cNvCxnSpPr>
          <p:nvPr/>
        </p:nvCxnSpPr>
        <p:spPr>
          <a:xfrm>
            <a:off x="7811757" y="3107640"/>
            <a:ext cx="1070514" cy="1738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81E0D6C-DC72-47F8-B781-9B3607520694}"/>
              </a:ext>
            </a:extLst>
          </p:cNvPr>
          <p:cNvSpPr/>
          <p:nvPr/>
        </p:nvSpPr>
        <p:spPr>
          <a:xfrm>
            <a:off x="8096420" y="2783228"/>
            <a:ext cx="351107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≈ 0V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3BF37-E097-475F-B573-DE5D7EA8D3A5}"/>
              </a:ext>
            </a:extLst>
          </p:cNvPr>
          <p:cNvSpPr txBox="1"/>
          <p:nvPr/>
        </p:nvSpPr>
        <p:spPr>
          <a:xfrm>
            <a:off x="8882271" y="6142380"/>
            <a:ext cx="4846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Simulation: </a:t>
            </a:r>
          </a:p>
          <a:p>
            <a:r>
              <a:rPr lang="en-IE" dirty="0">
                <a:hlinkClick r:id="rId3"/>
              </a:rPr>
              <a:t>https://www.youtube.com/watch?v=itNyruGdjzA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486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55" grpId="0"/>
      <p:bldP spid="56" grpId="0"/>
      <p:bldP spid="30" grpId="0"/>
      <p:bldP spid="34" grpId="0"/>
      <p:bldP spid="43" grpId="0"/>
      <p:bldP spid="60" grpId="0"/>
      <p:bldP spid="61" grpId="0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A198B-F3E4-45F2-93A2-46CD259A7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366"/>
            <a:ext cx="3511826" cy="6234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0EFCBD-67D1-4862-9AE8-47393ABF27B4}"/>
              </a:ext>
            </a:extLst>
          </p:cNvPr>
          <p:cNvSpPr txBox="1"/>
          <p:nvPr/>
        </p:nvSpPr>
        <p:spPr>
          <a:xfrm>
            <a:off x="4648289" y="6488668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320666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B598-A862-4FF3-A8B9-E4657D4D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Problems with </a:t>
            </a:r>
            <a:r>
              <a:rPr lang="en-IE" dirty="0" err="1"/>
              <a:t>nMOS</a:t>
            </a:r>
            <a:r>
              <a:rPr lang="en-IE" dirty="0"/>
              <a:t> (and similar with </a:t>
            </a:r>
            <a:r>
              <a:rPr lang="en-IE" dirty="0" err="1"/>
              <a:t>pMOS</a:t>
            </a:r>
            <a:r>
              <a:rPr lang="en-I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F34D4-53CC-4AAE-A9FE-8DEE6CC39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3600" dirty="0"/>
              <a:t>Power consumption in idle</a:t>
            </a:r>
          </a:p>
          <a:p>
            <a:r>
              <a:rPr lang="en-IE" sz="3600" dirty="0"/>
              <a:t>Resistors are too big for micro-chips </a:t>
            </a:r>
          </a:p>
          <a:p>
            <a:r>
              <a:rPr lang="en-IE" sz="3600" dirty="0"/>
              <a:t>Complementary-MOS  or CMOS to the rescue! 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5005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Knowing hardware FPGA design basics can help with better understanding limitations and capabilities of </a:t>
            </a:r>
            <a:r>
              <a:rPr lang="en-IE"/>
              <a:t>FPGA technology</a:t>
            </a:r>
            <a:endParaRPr lang="en-IE" dirty="0"/>
          </a:p>
          <a:p>
            <a:r>
              <a:rPr lang="en-IE" dirty="0"/>
              <a:t>From the software developer perspective, CPU is a black-box that is: </a:t>
            </a:r>
          </a:p>
          <a:p>
            <a:pPr lvl="1"/>
            <a:r>
              <a:rPr lang="en-IE" dirty="0"/>
              <a:t>Executing instructions </a:t>
            </a:r>
          </a:p>
          <a:p>
            <a:pPr lvl="1"/>
            <a:r>
              <a:rPr lang="en-IE" dirty="0"/>
              <a:t>Loading data from the memory</a:t>
            </a:r>
          </a:p>
          <a:p>
            <a:pPr lvl="1"/>
            <a:r>
              <a:rPr lang="en-IE" dirty="0"/>
              <a:t>Storing results back to memory </a:t>
            </a:r>
          </a:p>
          <a:p>
            <a:pPr lvl="1"/>
            <a:r>
              <a:rPr lang="en-IE" dirty="0"/>
              <a:t>Accessing IO devices</a:t>
            </a:r>
          </a:p>
          <a:p>
            <a:pPr lvl="1"/>
            <a:r>
              <a:rPr lang="en-IE" dirty="0"/>
              <a:t>Etc</a:t>
            </a:r>
          </a:p>
          <a:p>
            <a:pPr lvl="1"/>
            <a:r>
              <a:rPr lang="en-IE" dirty="0"/>
              <a:t>What’s happening inside a black-box is a 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/>
              <a:t>TTL typical voltage levels: </a:t>
            </a:r>
          </a:p>
          <a:p>
            <a:pPr lvl="1"/>
            <a:r>
              <a:rPr lang="en-IE" dirty="0"/>
              <a:t>voltage between 0V and 1.5V represents LOW</a:t>
            </a:r>
          </a:p>
          <a:p>
            <a:pPr lvl="1"/>
            <a:r>
              <a:rPr lang="en-IE" dirty="0"/>
              <a:t>voltage between 3.5V and 5V represents HIGH </a:t>
            </a:r>
          </a:p>
          <a:p>
            <a:pPr lvl="1"/>
            <a:r>
              <a:rPr lang="en-IE" dirty="0"/>
              <a:t>Anything in between 1.5V and 3.5V is invalid (and can cause circuit damage)</a:t>
            </a:r>
          </a:p>
          <a:p>
            <a:r>
              <a:rPr lang="en-IE" dirty="0"/>
              <a:t>CMOS typical voltage levels:</a:t>
            </a:r>
          </a:p>
          <a:p>
            <a:pPr lvl="1"/>
            <a:r>
              <a:rPr lang="en-IE" dirty="0"/>
              <a:t>voltage between 0V and 0.8V represents LOW </a:t>
            </a:r>
          </a:p>
          <a:p>
            <a:pPr lvl="1"/>
            <a:r>
              <a:rPr lang="en-IE" dirty="0"/>
              <a:t>voltage between 2V and 3.3V represents HIGH</a:t>
            </a:r>
          </a:p>
          <a:p>
            <a:pPr lvl="1"/>
            <a:r>
              <a:rPr lang="en-IE" dirty="0"/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</a:t>
            </a:r>
            <a:r>
              <a:rPr lang="en-IE" sz="3600" dirty="0" err="1"/>
              <a:t>outpus</a:t>
            </a:r>
            <a:r>
              <a:rPr lang="en-IE" sz="3600" dirty="0"/>
              <a:t>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7443995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513486"/>
              </p:ext>
            </p:extLst>
          </p:nvPr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745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87622"/>
              </p:ext>
            </p:extLst>
          </p:nvPr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15614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9212207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5" y="1274621"/>
            <a:ext cx="21425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Or let’s do it by hand as drawing Karnaugh map is harder than writing formulas in Microsoft Power Point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33092"/>
              </p:ext>
            </p:extLst>
          </p:nvPr>
        </p:nvGraphicFramePr>
        <p:xfrm>
          <a:off x="2931458" y="1274621"/>
          <a:ext cx="5549160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44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369944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235730">
                <a:tc rowSpan="2">
                  <a:txBody>
                    <a:bodyPr/>
                    <a:lstStyle/>
                    <a:p>
                      <a:r>
                        <a:rPr lang="en-IE" sz="105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05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050" dirty="0"/>
                        <a:t>I == 0, next </a:t>
                      </a:r>
                      <a:r>
                        <a:rPr lang="en-IE" sz="1050" dirty="0" err="1"/>
                        <a:t>val</a:t>
                      </a:r>
                      <a:endParaRPr lang="en-IE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050" dirty="0"/>
                        <a:t>I == 1, next </a:t>
                      </a:r>
                      <a:r>
                        <a:rPr lang="en-IE" sz="1050" dirty="0" err="1"/>
                        <a:t>val</a:t>
                      </a:r>
                      <a:endParaRPr lang="en-IE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05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23573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05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E7375B-3DC4-4C13-B96C-48A1DF8F2904}"/>
                  </a:ext>
                </a:extLst>
              </p:cNvPr>
              <p:cNvSpPr txBox="1"/>
              <p:nvPr/>
            </p:nvSpPr>
            <p:spPr>
              <a:xfrm>
                <a:off x="3041328" y="3429000"/>
                <a:ext cx="2507418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IE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IE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IE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E7375B-3DC4-4C13-B96C-48A1DF8F2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28" y="3429000"/>
                <a:ext cx="2507418" cy="277576"/>
              </a:xfrm>
              <a:prstGeom prst="rect">
                <a:avLst/>
              </a:prstGeom>
              <a:blipFill>
                <a:blip r:embed="rId2"/>
                <a:stretch>
                  <a:fillRect l="-2676" t="-4444" r="-1946" b="-3111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703527-4BCB-4164-A80B-4B8678073F67}"/>
                  </a:ext>
                </a:extLst>
              </p:cNvPr>
              <p:cNvSpPr txBox="1"/>
              <p:nvPr/>
            </p:nvSpPr>
            <p:spPr>
              <a:xfrm>
                <a:off x="3003177" y="3914600"/>
                <a:ext cx="3936590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acc>
                    </m:oMath>
                  </m:oMathPara>
                </a14:m>
                <a:endParaRPr lang="en-IE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703527-4BCB-4164-A80B-4B867807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177" y="3914600"/>
                <a:ext cx="3936590" cy="277576"/>
              </a:xfrm>
              <a:prstGeom prst="rect">
                <a:avLst/>
              </a:prstGeom>
              <a:blipFill>
                <a:blip r:embed="rId3"/>
                <a:stretch>
                  <a:fillRect l="-1085" t="-2174" r="-7597" b="-1739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E3B50E-8CE3-44FF-95DF-9836C59FB84F}"/>
                  </a:ext>
                </a:extLst>
              </p:cNvPr>
              <p:cNvSpPr txBox="1"/>
              <p:nvPr/>
            </p:nvSpPr>
            <p:spPr>
              <a:xfrm>
                <a:off x="3041328" y="4400200"/>
                <a:ext cx="3860288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E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I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E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I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E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E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IE" b="1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E3B50E-8CE3-44FF-95DF-9836C59FB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328" y="4400200"/>
                <a:ext cx="3860288" cy="277576"/>
              </a:xfrm>
              <a:prstGeom prst="rect">
                <a:avLst/>
              </a:prstGeom>
              <a:blipFill>
                <a:blip r:embed="rId4"/>
                <a:stretch>
                  <a:fillRect l="-2686" t="-4444" b="-33333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B917E-A734-4951-8178-3F21E3E50E6F}"/>
                  </a:ext>
                </a:extLst>
              </p:cNvPr>
              <p:cNvSpPr txBox="1"/>
              <p:nvPr/>
            </p:nvSpPr>
            <p:spPr>
              <a:xfrm>
                <a:off x="3003177" y="4921773"/>
                <a:ext cx="6039217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acc>
                      <m:r>
                        <a:rPr lang="en-IE" b="1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IE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B917E-A734-4951-8178-3F21E3E50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177" y="4921773"/>
                <a:ext cx="6039217" cy="277576"/>
              </a:xfrm>
              <a:prstGeom prst="rect">
                <a:avLst/>
              </a:prstGeom>
              <a:blipFill>
                <a:blip r:embed="rId5"/>
                <a:stretch>
                  <a:fillRect l="-808" t="-2174" r="-404" b="-17391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44323" y="5583379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23" y="5583379"/>
                <a:ext cx="131452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844323" y="6203956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23" y="6203956"/>
                <a:ext cx="107689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3399920" y="5583379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20" y="5583379"/>
                <a:ext cx="880882" cy="430887"/>
              </a:xfrm>
              <a:prstGeom prst="rect">
                <a:avLst/>
              </a:prstGeom>
              <a:blipFill>
                <a:blip r:embed="rId8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3262373" y="6203058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73" y="6203058"/>
                <a:ext cx="1846275" cy="43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8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There are multiple ways our states S0…SN can be encoded in binary form, some produce more optimal gate networks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Different approaches can be used for state encoding, for example “one hot” where N states are encoded by N bits, where S0 represents 10000….0, S1 represents 01000….0, S2 – 00100….0 and so on, where SN is 0000..0001. </a:t>
            </a:r>
          </a:p>
          <a:p>
            <a:r>
              <a:rPr lang="en-IE" dirty="0"/>
              <a:t>Latter can be produce more optimal results in some cases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7129</TotalTime>
  <Words>6612</Words>
  <Application>Microsoft Office PowerPoint</Application>
  <PresentationFormat>Widescreen</PresentationFormat>
  <Paragraphs>2080</Paragraphs>
  <Slides>131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7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PowerPoint Presentation</vt:lpstr>
      <vt:lpstr>nMOS NOT gate – operation explained</vt:lpstr>
      <vt:lpstr>PowerPoint Presentation</vt:lpstr>
      <vt:lpstr>nMOS NAND gate – operation explained</vt:lpstr>
      <vt:lpstr>nMOS NAND gate – operation explained</vt:lpstr>
      <vt:lpstr>PowerPoint Presentation</vt:lpstr>
      <vt:lpstr>Problems with nMOS (and similar with pMOS)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implementation: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Testbench: declarations</vt:lpstr>
      <vt:lpstr>Testbench: code</vt:lpstr>
      <vt:lpstr>Testbench: RUN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179</cp:revision>
  <dcterms:created xsi:type="dcterms:W3CDTF">2019-09-13T04:42:38Z</dcterms:created>
  <dcterms:modified xsi:type="dcterms:W3CDTF">2019-09-29T02:27:10Z</dcterms:modified>
</cp:coreProperties>
</file>